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79" r:id="rId14"/>
    <p:sldId id="266" r:id="rId15"/>
    <p:sldId id="267" r:id="rId16"/>
    <p:sldId id="268" r:id="rId17"/>
    <p:sldId id="271" r:id="rId18"/>
    <p:sldId id="272" r:id="rId19"/>
    <p:sldId id="273" r:id="rId20"/>
    <p:sldId id="274" r:id="rId21"/>
    <p:sldId id="275" r:id="rId2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2" autoAdjust="0"/>
    <p:restoredTop sz="94608" autoAdjust="0"/>
  </p:normalViewPr>
  <p:slideViewPr>
    <p:cSldViewPr>
      <p:cViewPr>
        <p:scale>
          <a:sx n="80" d="100"/>
          <a:sy n="80" d="100"/>
        </p:scale>
        <p:origin x="-1522" y="-55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6811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269923"/>
            <a:ext cx="7406640" cy="1104138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387548"/>
            <a:ext cx="7406640" cy="131445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060352"/>
            <a:ext cx="210312" cy="157734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008762"/>
            <a:ext cx="64008" cy="48006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05980"/>
            <a:ext cx="1828800" cy="4388644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05980"/>
            <a:ext cx="5562600" cy="4388644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41"/>
            <a:ext cx="6858000" cy="5143541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1950244"/>
            <a:ext cx="6400800" cy="17145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800100"/>
            <a:ext cx="6400800" cy="1132284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5143541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110992"/>
            <a:ext cx="210312" cy="157734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059403"/>
            <a:ext cx="64008" cy="48006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05740"/>
            <a:ext cx="7498080" cy="85725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143000"/>
            <a:ext cx="3657600" cy="34975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143000"/>
            <a:ext cx="3657600" cy="34975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70252"/>
            <a:ext cx="8229600" cy="85725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46209"/>
            <a:ext cx="4023360" cy="48006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246209"/>
            <a:ext cx="4023360" cy="48006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727002"/>
            <a:ext cx="4023360" cy="30861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727002"/>
            <a:ext cx="4023360" cy="30861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05740"/>
            <a:ext cx="7498080" cy="85725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51435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41"/>
            <a:ext cx="73152" cy="5143541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2583"/>
            <a:ext cx="3810000" cy="871538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055223"/>
            <a:ext cx="3810000" cy="523875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8153400" cy="299442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800100"/>
            <a:ext cx="2743200" cy="14859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800100"/>
            <a:ext cx="4572000" cy="3429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857253"/>
            <a:ext cx="4419600" cy="2635898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715756"/>
            <a:ext cx="685800" cy="153233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702589"/>
            <a:ext cx="649224" cy="153233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3600450"/>
            <a:ext cx="4419600" cy="5715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611941"/>
            <a:ext cx="1638887" cy="1229165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7" y="15827"/>
            <a:ext cx="1702191" cy="1276643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2" y="791308"/>
            <a:ext cx="1125717" cy="826968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4" y="-41"/>
            <a:ext cx="8131127" cy="5143541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05979"/>
            <a:ext cx="7498080" cy="85725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085850"/>
            <a:ext cx="7498080" cy="360045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4729162"/>
            <a:ext cx="2133600" cy="357188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62B676B8-16A9-42C1-A190-2AE6FE54843F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4729162"/>
            <a:ext cx="2895600" cy="357188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4729162"/>
            <a:ext cx="457200" cy="3571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5CED26D3-5464-443E-A988-8C9235F0734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41"/>
            <a:ext cx="73152" cy="5143541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0"/>
            <a:ext cx="7620000" cy="1374062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  <a:ea typeface="Cambria Math" pitchFamily="18" charset="0"/>
              </a:rPr>
              <a:t>Hybrid IRCTC Bot-Detection and Train Search Web App</a:t>
            </a:r>
            <a:endParaRPr lang="en-US" sz="3200" b="1" dirty="0">
              <a:latin typeface="Century" pitchFamily="18" charset="0"/>
              <a:ea typeface="Cambria Math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1676400"/>
            <a:ext cx="7559040" cy="180975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>
                <a:latin typeface="Calisto MT" pitchFamily="18" charset="0"/>
              </a:rPr>
              <a:t>Hybrid human verification and demand-aware train search with confirmation probabilities.</a:t>
            </a:r>
          </a:p>
          <a:p>
            <a:endParaRPr lang="en-US" dirty="0" smtClean="0">
              <a:latin typeface="Calisto MT" pitchFamily="18" charset="0"/>
            </a:endParaRPr>
          </a:p>
          <a:p>
            <a:endParaRPr lang="en-US" dirty="0" smtClean="0">
              <a:latin typeface="Calisto MT" pitchFamily="18" charset="0"/>
            </a:endParaRPr>
          </a:p>
          <a:p>
            <a:r>
              <a:rPr lang="en-US" b="1" dirty="0" err="1" smtClean="0">
                <a:latin typeface="Bookman Old Style" pitchFamily="18" charset="0"/>
              </a:rPr>
              <a:t>Subradeep</a:t>
            </a:r>
            <a:r>
              <a:rPr lang="en-US" b="1" dirty="0" smtClean="0">
                <a:latin typeface="Bookman Old Style" pitchFamily="18" charset="0"/>
              </a:rPr>
              <a:t> </a:t>
            </a:r>
            <a:r>
              <a:rPr lang="en-US" b="1" dirty="0" smtClean="0">
                <a:latin typeface="Bookman Old Style" pitchFamily="18" charset="0"/>
              </a:rPr>
              <a:t>Das | PRN: 250304323001</a:t>
            </a:r>
          </a:p>
          <a:p>
            <a:r>
              <a:rPr lang="en-US" b="1" dirty="0" smtClean="0">
                <a:latin typeface="Bookman Old Style" pitchFamily="18" charset="0"/>
              </a:rPr>
              <a:t>Course: Advanced Certificate in HPC-AI, CDAC CINE</a:t>
            </a:r>
          </a:p>
          <a:p>
            <a:r>
              <a:rPr lang="en-US" b="1" dirty="0" smtClean="0">
                <a:latin typeface="Bookman Old Style" pitchFamily="18" charset="0"/>
              </a:rPr>
              <a:t>Supervisor: Mr. David Ray (Project Engineer)</a:t>
            </a:r>
          </a:p>
          <a:p>
            <a:r>
              <a:rPr lang="en-US" b="1" dirty="0" smtClean="0">
                <a:latin typeface="Bookman Old Style" pitchFamily="18" charset="0"/>
              </a:rPr>
              <a:t>Session: Mar 2025 – Aug 2025 | Date: 11/08/2025</a:t>
            </a:r>
          </a:p>
          <a:p>
            <a:endParaRPr lang="en-US" dirty="0" smtClean="0"/>
          </a:p>
        </p:txBody>
      </p:sp>
      <p:pic>
        <p:nvPicPr>
          <p:cNvPr id="4" name="Picture 3" descr="C_DAC_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295" y="3943350"/>
            <a:ext cx="1405105" cy="990600"/>
          </a:xfrm>
          <a:prstGeom prst="rect">
            <a:avLst/>
          </a:prstGeom>
        </p:spPr>
      </p:pic>
      <p:pic>
        <p:nvPicPr>
          <p:cNvPr id="5" name="Picture 4" descr="C_Huk_log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3943350"/>
            <a:ext cx="1066800" cy="1066800"/>
          </a:xfrm>
          <a:prstGeom prst="rect">
            <a:avLst/>
          </a:prstGeom>
        </p:spPr>
      </p:pic>
      <p:pic>
        <p:nvPicPr>
          <p:cNvPr id="6" name="Picture 5" descr="NSM_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200" y="3867557"/>
            <a:ext cx="1143000" cy="1142593"/>
          </a:xfrm>
          <a:prstGeom prst="rect">
            <a:avLst/>
          </a:prstGeom>
        </p:spPr>
      </p:pic>
      <p:pic>
        <p:nvPicPr>
          <p:cNvPr id="7" name="Picture 6" descr="Meity_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3789748"/>
            <a:ext cx="1219200" cy="12127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6800" y="308611"/>
            <a:ext cx="7620000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Screenshots (Login Page)</a:t>
            </a:r>
            <a:endParaRPr lang="en-US" sz="3200" b="1" dirty="0">
              <a:latin typeface="Century" pitchFamily="18" charset="0"/>
            </a:endParaRPr>
          </a:p>
        </p:txBody>
      </p:sp>
      <p:pic>
        <p:nvPicPr>
          <p:cNvPr id="7" name="Picture 6" descr="welcome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971550"/>
            <a:ext cx="7933266" cy="3962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rain_sea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742950"/>
            <a:ext cx="7992532" cy="4191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66800" y="57150"/>
            <a:ext cx="6477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Search UI</a:t>
            </a:r>
            <a:r>
              <a:rPr lang="en-US" b="1" dirty="0" smtClean="0">
                <a:latin typeface="Century" pitchFamily="18" charset="0"/>
              </a:rPr>
              <a:t> </a:t>
            </a:r>
            <a:endParaRPr lang="en-US" sz="3200" b="1" dirty="0">
              <a:latin typeface="Century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rain_resul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742950"/>
            <a:ext cx="7941733" cy="4191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66800" y="133350"/>
            <a:ext cx="419057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Search </a:t>
            </a:r>
            <a:r>
              <a:rPr lang="en-US" sz="3200" b="1" dirty="0" smtClean="0">
                <a:latin typeface="Century" pitchFamily="18" charset="0"/>
              </a:rPr>
              <a:t>Results Page </a:t>
            </a:r>
            <a:endParaRPr lang="en-US" sz="3200" b="1" dirty="0">
              <a:latin typeface="Century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mand_graph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666750"/>
            <a:ext cx="7992532" cy="44196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90600" y="0"/>
            <a:ext cx="6019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Demand Heatmap</a:t>
            </a:r>
            <a:r>
              <a:rPr lang="en-US" b="1" dirty="0" smtClean="0">
                <a:latin typeface="Century" pitchFamily="18" charset="0"/>
              </a:rPr>
              <a:t> </a:t>
            </a:r>
            <a:endParaRPr lang="en-US" b="1" dirty="0">
              <a:latin typeface="Century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33350"/>
            <a:ext cx="7498080" cy="85725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Demo Steps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085850"/>
            <a:ext cx="7498080" cy="360045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alisto MT" pitchFamily="18" charset="0"/>
              </a:rPr>
              <a:t>1) </a:t>
            </a:r>
            <a:r>
              <a:rPr lang="en-US" sz="2000" dirty="0" smtClean="0">
                <a:latin typeface="Calisto MT" pitchFamily="18" charset="0"/>
              </a:rPr>
              <a:t>Login: CAPTCHA + behavioral telemetry capture</a:t>
            </a:r>
            <a:r>
              <a:rPr lang="en-US" sz="2000" dirty="0" smtClean="0">
                <a:latin typeface="Calisto MT" pitchFamily="18" charset="0"/>
              </a:rPr>
              <a:t>.</a:t>
            </a:r>
            <a:endParaRPr lang="en-US" sz="2000" dirty="0" smtClean="0">
              <a:latin typeface="Calisto MT" pitchFamily="18" charset="0"/>
            </a:endParaRPr>
          </a:p>
          <a:p>
            <a:pPr>
              <a:buNone/>
            </a:pPr>
            <a:r>
              <a:rPr lang="en-US" sz="2000" dirty="0" smtClean="0">
                <a:latin typeface="Calisto MT" pitchFamily="18" charset="0"/>
              </a:rPr>
              <a:t>2) </a:t>
            </a:r>
            <a:r>
              <a:rPr lang="en-US" sz="2000" dirty="0" err="1" smtClean="0">
                <a:latin typeface="Calisto MT" pitchFamily="18" charset="0"/>
              </a:rPr>
              <a:t>Bot</a:t>
            </a:r>
            <a:r>
              <a:rPr lang="en-US" sz="2000" dirty="0" smtClean="0">
                <a:latin typeface="Calisto MT" pitchFamily="18" charset="0"/>
              </a:rPr>
              <a:t> check: </a:t>
            </a:r>
            <a:r>
              <a:rPr lang="en-US" sz="2000" dirty="0" err="1" smtClean="0">
                <a:latin typeface="Calisto MT" pitchFamily="18" charset="0"/>
              </a:rPr>
              <a:t>Keras</a:t>
            </a:r>
            <a:r>
              <a:rPr lang="en-US" sz="2000" dirty="0" smtClean="0">
                <a:latin typeface="Calisto MT" pitchFamily="18" charset="0"/>
              </a:rPr>
              <a:t> model + hybrid rules → allow/deny + reason</a:t>
            </a:r>
            <a:r>
              <a:rPr lang="en-US" sz="2000" dirty="0" smtClean="0">
                <a:latin typeface="Calisto MT" pitchFamily="18" charset="0"/>
              </a:rPr>
              <a:t>.</a:t>
            </a:r>
            <a:endParaRPr lang="en-US" sz="2000" dirty="0" smtClean="0">
              <a:latin typeface="Calisto MT" pitchFamily="18" charset="0"/>
            </a:endParaRPr>
          </a:p>
          <a:p>
            <a:pPr>
              <a:buNone/>
            </a:pPr>
            <a:r>
              <a:rPr lang="en-US" sz="2000" dirty="0" smtClean="0">
                <a:latin typeface="Calisto MT" pitchFamily="18" charset="0"/>
              </a:rPr>
              <a:t>3) </a:t>
            </a:r>
            <a:r>
              <a:rPr lang="en-US" sz="2000" dirty="0" smtClean="0">
                <a:latin typeface="Calisto MT" pitchFamily="18" charset="0"/>
              </a:rPr>
              <a:t>Train search: results returned in ~2s (p95 target</a:t>
            </a:r>
            <a:r>
              <a:rPr lang="en-US" sz="2000" dirty="0" smtClean="0">
                <a:latin typeface="Calisto MT" pitchFamily="18" charset="0"/>
              </a:rPr>
              <a:t>).</a:t>
            </a:r>
            <a:endParaRPr lang="en-US" sz="2000" dirty="0" smtClean="0">
              <a:latin typeface="Calisto MT" pitchFamily="18" charset="0"/>
            </a:endParaRPr>
          </a:p>
          <a:p>
            <a:pPr>
              <a:buNone/>
            </a:pPr>
            <a:r>
              <a:rPr lang="en-US" sz="2000" dirty="0" smtClean="0">
                <a:latin typeface="Calisto MT" pitchFamily="18" charset="0"/>
              </a:rPr>
              <a:t>4) </a:t>
            </a:r>
            <a:r>
              <a:rPr lang="en-US" sz="2000" dirty="0" smtClean="0">
                <a:latin typeface="Calisto MT" pitchFamily="18" charset="0"/>
              </a:rPr>
              <a:t>Insights: punctuality badges, demand cues, calibrated confirmation odds</a:t>
            </a:r>
            <a:r>
              <a:rPr lang="en-US" sz="2000" dirty="0" smtClean="0">
                <a:latin typeface="Calisto MT" pitchFamily="18" charset="0"/>
              </a:rPr>
              <a:t>.</a:t>
            </a:r>
            <a:endParaRPr lang="en-US" sz="2000" dirty="0" smtClean="0">
              <a:latin typeface="Calisto MT" pitchFamily="18" charset="0"/>
            </a:endParaRPr>
          </a:p>
          <a:p>
            <a:pPr>
              <a:buNone/>
            </a:pPr>
            <a:r>
              <a:rPr lang="en-US" sz="2000" dirty="0" smtClean="0">
                <a:latin typeface="Calisto MT" pitchFamily="18" charset="0"/>
              </a:rPr>
              <a:t>5) </a:t>
            </a:r>
            <a:r>
              <a:rPr lang="en-US" sz="2000" dirty="0" smtClean="0">
                <a:latin typeface="Calisto MT" pitchFamily="18" charset="0"/>
              </a:rPr>
              <a:t>Admin: logs, model/</a:t>
            </a:r>
            <a:r>
              <a:rPr lang="en-US" sz="2000" dirty="0" err="1" smtClean="0">
                <a:latin typeface="Calisto MT" pitchFamily="18" charset="0"/>
              </a:rPr>
              <a:t>scaler</a:t>
            </a:r>
            <a:r>
              <a:rPr lang="en-US" sz="2000" dirty="0" smtClean="0">
                <a:latin typeface="Calisto MT" pitchFamily="18" charset="0"/>
              </a:rPr>
              <a:t> version, retrain trigger, rollback</a:t>
            </a:r>
            <a:r>
              <a:rPr lang="en-US" sz="2000" dirty="0" smtClean="0">
                <a:latin typeface="Calisto MT" pitchFamily="18" charset="0"/>
              </a:rPr>
              <a:t>.</a:t>
            </a:r>
            <a:endParaRPr lang="en-US" sz="2000" dirty="0" smtClean="0"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38100"/>
            <a:ext cx="7498080" cy="85725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Challenges &amp; Resolutions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009650"/>
            <a:ext cx="8229600" cy="4000500"/>
          </a:xfrm>
        </p:spPr>
        <p:txBody>
          <a:bodyPr>
            <a:normAutofit lnSpcReduction="10000"/>
          </a:bodyPr>
          <a:lstStyle/>
          <a:p>
            <a:r>
              <a:rPr lang="en-US" sz="2000" dirty="0" smtClean="0">
                <a:latin typeface="Calisto MT" pitchFamily="18" charset="0"/>
              </a:rPr>
              <a:t>False blocks </a:t>
            </a:r>
            <a:r>
              <a:rPr lang="en-US" sz="2000" dirty="0" err="1" smtClean="0">
                <a:latin typeface="Calisto MT" pitchFamily="18" charset="0"/>
              </a:rPr>
              <a:t>vs</a:t>
            </a:r>
            <a:r>
              <a:rPr lang="en-US" sz="2000" dirty="0" smtClean="0">
                <a:latin typeface="Calisto MT" pitchFamily="18" charset="0"/>
              </a:rPr>
              <a:t> security: tune threshold with class weighting; optimize F1 under FP cap; add human-challenge budget.</a:t>
            </a:r>
          </a:p>
          <a:p>
            <a:r>
              <a:rPr lang="en-US" sz="2000" dirty="0" smtClean="0">
                <a:latin typeface="Calisto MT" pitchFamily="18" charset="0"/>
              </a:rPr>
              <a:t>Feature variability/noise: </a:t>
            </a:r>
            <a:r>
              <a:rPr lang="en-US" sz="2000" dirty="0" err="1" smtClean="0">
                <a:latin typeface="Calisto MT" pitchFamily="18" charset="0"/>
              </a:rPr>
              <a:t>winsorize</a:t>
            </a:r>
            <a:r>
              <a:rPr lang="en-US" sz="2000" dirty="0" smtClean="0">
                <a:latin typeface="Calisto MT" pitchFamily="18" charset="0"/>
              </a:rPr>
              <a:t>/outlier caps, z-score standardization, per-session aggregation; drift monitors.</a:t>
            </a:r>
          </a:p>
          <a:p>
            <a:r>
              <a:rPr lang="en-US" sz="2000" dirty="0" smtClean="0">
                <a:latin typeface="Calisto MT" pitchFamily="18" charset="0"/>
              </a:rPr>
              <a:t>Performance under load: </a:t>
            </a:r>
            <a:r>
              <a:rPr lang="en-US" sz="2000" dirty="0" err="1" smtClean="0">
                <a:latin typeface="Calisto MT" pitchFamily="18" charset="0"/>
              </a:rPr>
              <a:t>Nginx</a:t>
            </a:r>
            <a:r>
              <a:rPr lang="en-US" sz="2000" dirty="0" smtClean="0">
                <a:latin typeface="Calisto MT" pitchFamily="18" charset="0"/>
              </a:rPr>
              <a:t> caching, HTTP/2, tuned </a:t>
            </a:r>
            <a:r>
              <a:rPr lang="en-US" sz="2000" dirty="0" err="1" smtClean="0">
                <a:latin typeface="Calisto MT" pitchFamily="18" charset="0"/>
              </a:rPr>
              <a:t>Gunicorn</a:t>
            </a:r>
            <a:r>
              <a:rPr lang="en-US" sz="2000" dirty="0" smtClean="0">
                <a:latin typeface="Calisto MT" pitchFamily="18" charset="0"/>
              </a:rPr>
              <a:t> workers, DB/CSV indexing and connection pooling.</a:t>
            </a:r>
          </a:p>
          <a:p>
            <a:r>
              <a:rPr lang="en-US" sz="2000" dirty="0" smtClean="0">
                <a:latin typeface="Calisto MT" pitchFamily="18" charset="0"/>
              </a:rPr>
              <a:t>Model drift &amp; ops: </a:t>
            </a:r>
            <a:r>
              <a:rPr lang="en-US" sz="2000" dirty="0" err="1" smtClean="0">
                <a:latin typeface="Calisto MT" pitchFamily="18" charset="0"/>
              </a:rPr>
              <a:t>policy‑gated</a:t>
            </a:r>
            <a:r>
              <a:rPr lang="en-US" sz="2000" dirty="0" smtClean="0">
                <a:latin typeface="Calisto MT" pitchFamily="18" charset="0"/>
              </a:rPr>
              <a:t> retraining, versioned artifacts, canary/rollback; acceptance gates (</a:t>
            </a:r>
            <a:r>
              <a:rPr lang="en-US" sz="2000" dirty="0" err="1" smtClean="0">
                <a:latin typeface="Calisto MT" pitchFamily="18" charset="0"/>
              </a:rPr>
              <a:t>val</a:t>
            </a:r>
            <a:r>
              <a:rPr lang="en-US" sz="2000" dirty="0" smtClean="0">
                <a:latin typeface="Calisto MT" pitchFamily="18" charset="0"/>
              </a:rPr>
              <a:t> loss↓, AUC/Brier/ECE↑/↓</a:t>
            </a:r>
            <a:r>
              <a:rPr lang="en-US" sz="2000" dirty="0" smtClean="0">
                <a:latin typeface="Calisto MT" pitchFamily="18" charset="0"/>
              </a:rPr>
              <a:t>).</a:t>
            </a:r>
          </a:p>
          <a:p>
            <a:r>
              <a:rPr lang="en-US" sz="2000" dirty="0" smtClean="0">
                <a:latin typeface="Calisto MT" pitchFamily="18" charset="0"/>
              </a:rPr>
              <a:t>Observability: structured logs, latency histograms (p50/p95), reason codes, calibration curves</a:t>
            </a:r>
            <a:r>
              <a:rPr lang="en-US" sz="2000" dirty="0" smtClean="0">
                <a:latin typeface="Calisto MT" pitchFamily="18" charset="0"/>
              </a:rPr>
              <a:t>.</a:t>
            </a:r>
          </a:p>
          <a:p>
            <a:r>
              <a:rPr lang="en-US" sz="2000" dirty="0" smtClean="0">
                <a:latin typeface="Calisto MT" pitchFamily="18" charset="0"/>
              </a:rPr>
              <a:t>Abuse adaptation: rotating CAPTCHA styles, rate limits, IP/device fingerprint </a:t>
            </a:r>
            <a:r>
              <a:rPr lang="en-US" sz="2000" dirty="0" err="1" smtClean="0">
                <a:latin typeface="Calisto MT" pitchFamily="18" charset="0"/>
              </a:rPr>
              <a:t>backoff</a:t>
            </a:r>
            <a:r>
              <a:rPr lang="en-US" sz="2000" dirty="0" smtClean="0">
                <a:latin typeface="Calisto MT" pitchFamily="18" charset="0"/>
              </a:rPr>
              <a:t>.</a:t>
            </a:r>
            <a:endParaRPr lang="en-US" sz="2000" dirty="0" smtClean="0">
              <a:latin typeface="Calisto MT" pitchFamily="18" charset="0"/>
            </a:endParaRPr>
          </a:p>
          <a:p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33350"/>
            <a:ext cx="7498080" cy="85725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Outcomes 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600" y="1085850"/>
            <a:ext cx="7848600" cy="3600450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latin typeface="Calisto MT" pitchFamily="18" charset="0"/>
              </a:rPr>
              <a:t>Bot</a:t>
            </a:r>
            <a:r>
              <a:rPr lang="en-US" sz="2000" dirty="0" smtClean="0">
                <a:latin typeface="Calisto MT" pitchFamily="18" charset="0"/>
              </a:rPr>
              <a:t> defense: Hybrid CAPTCHA + behavioral signals cut automated access with low human friction</a:t>
            </a:r>
            <a:r>
              <a:rPr lang="en-US" sz="2000" dirty="0" smtClean="0">
                <a:latin typeface="Calisto MT" pitchFamily="18" charset="0"/>
              </a:rPr>
              <a:t>.</a:t>
            </a:r>
            <a:endParaRPr lang="en-US" sz="2000" dirty="0" smtClean="0">
              <a:latin typeface="Calisto MT" pitchFamily="18" charset="0"/>
            </a:endParaRPr>
          </a:p>
          <a:p>
            <a:r>
              <a:rPr lang="en-US" sz="2000" dirty="0" smtClean="0">
                <a:latin typeface="Calisto MT" pitchFamily="18" charset="0"/>
              </a:rPr>
              <a:t>Latency: Median search &lt;2 s at 50–100 users; p95 &lt; Z s.</a:t>
            </a:r>
          </a:p>
          <a:p>
            <a:r>
              <a:rPr lang="en-US" sz="2000" dirty="0" smtClean="0">
                <a:latin typeface="Calisto MT" pitchFamily="18" charset="0"/>
              </a:rPr>
              <a:t>Prediction quality: ROC‑AUC = A, Brier = B; reliable calibration curve.</a:t>
            </a:r>
          </a:p>
          <a:p>
            <a:r>
              <a:rPr lang="en-US" sz="2000" dirty="0" smtClean="0">
                <a:latin typeface="Calisto MT" pitchFamily="18" charset="0"/>
              </a:rPr>
              <a:t>Ops readiness: Admin visibility, retraining with acceptance tests, versioned artifacts and backups; rollback &lt;5 min.</a:t>
            </a:r>
            <a:endParaRPr lang="en-US" sz="2000" dirty="0"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8100"/>
            <a:ext cx="7498080" cy="85725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Limitations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085850"/>
            <a:ext cx="8001000" cy="360045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Calisto MT" pitchFamily="18" charset="0"/>
              </a:rPr>
              <a:t>Seasonal/holiday drift can skew behavior and demand signals.</a:t>
            </a:r>
          </a:p>
          <a:p>
            <a:r>
              <a:rPr lang="en-US" sz="2000" dirty="0" smtClean="0">
                <a:latin typeface="Calisto MT" pitchFamily="18" charset="0"/>
              </a:rPr>
              <a:t>Advanced bots may mimic human patterns over time.</a:t>
            </a:r>
          </a:p>
          <a:p>
            <a:r>
              <a:rPr lang="en-US" sz="2000" dirty="0" smtClean="0">
                <a:latin typeface="Calisto MT" pitchFamily="18" charset="0"/>
              </a:rPr>
              <a:t>Limited historical data for waitlist/punctuality proxies constrains calibration.</a:t>
            </a:r>
          </a:p>
          <a:p>
            <a:r>
              <a:rPr lang="en-US" sz="2000" dirty="0" smtClean="0">
                <a:latin typeface="Calisto MT" pitchFamily="18" charset="0"/>
              </a:rPr>
              <a:t>No live IRCTC APIs or OTP/2FA integration in current scope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57150"/>
            <a:ext cx="7498080" cy="85725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Future</a:t>
            </a:r>
            <a:r>
              <a:rPr lang="en-US" sz="3200" b="1" dirty="0" smtClean="0"/>
              <a:t> </a:t>
            </a:r>
            <a:r>
              <a:rPr lang="en-US" sz="3200" b="1" dirty="0" smtClean="0">
                <a:latin typeface="Century" pitchFamily="18" charset="0"/>
              </a:rPr>
              <a:t>Work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085850"/>
            <a:ext cx="7924800" cy="360045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Calisto MT" pitchFamily="18" charset="0"/>
              </a:rPr>
              <a:t>Seasonality: event/holiday-aware features; richer calendar encoding.</a:t>
            </a:r>
          </a:p>
          <a:p>
            <a:r>
              <a:rPr lang="en-US" sz="2000" dirty="0" smtClean="0">
                <a:latin typeface="Calisto MT" pitchFamily="18" charset="0"/>
              </a:rPr>
              <a:t>Temporal models: sequence modeling for behavior; </a:t>
            </a:r>
            <a:r>
              <a:rPr lang="en-US" sz="2000" dirty="0" err="1" smtClean="0">
                <a:latin typeface="Calisto MT" pitchFamily="18" charset="0"/>
              </a:rPr>
              <a:t>TensorFlow</a:t>
            </a:r>
            <a:r>
              <a:rPr lang="en-US" sz="2000" dirty="0" smtClean="0">
                <a:latin typeface="Calisto MT" pitchFamily="18" charset="0"/>
              </a:rPr>
              <a:t> Serving for online inference.</a:t>
            </a:r>
          </a:p>
          <a:p>
            <a:r>
              <a:rPr lang="en-US" sz="2000" dirty="0" smtClean="0">
                <a:latin typeface="Calisto MT" pitchFamily="18" charset="0"/>
              </a:rPr>
              <a:t>Experimentation: A/B tests, canary deploys, shadow inference.</a:t>
            </a:r>
          </a:p>
          <a:p>
            <a:r>
              <a:rPr lang="en-US" sz="2000" dirty="0" smtClean="0">
                <a:latin typeface="Calisto MT" pitchFamily="18" charset="0"/>
              </a:rPr>
              <a:t>Product/ops: Multilingual UI, OTP for </a:t>
            </a:r>
            <a:r>
              <a:rPr lang="en-US" sz="2000" dirty="0" err="1" smtClean="0">
                <a:latin typeface="Calisto MT" pitchFamily="18" charset="0"/>
              </a:rPr>
              <a:t>high‑risk</a:t>
            </a:r>
            <a:r>
              <a:rPr lang="en-US" sz="2000" dirty="0" smtClean="0">
                <a:latin typeface="Calisto MT" pitchFamily="18" charset="0"/>
              </a:rPr>
              <a:t> flows, better demand data sources.</a:t>
            </a:r>
            <a:endParaRPr lang="en-US" sz="2000" dirty="0"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57150"/>
            <a:ext cx="7498080" cy="85725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Conclusion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085850"/>
            <a:ext cx="8001000" cy="360045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Delivered: hybrid human verification + </a:t>
            </a:r>
            <a:r>
              <a:rPr lang="en-US" sz="2000" dirty="0" err="1" smtClean="0"/>
              <a:t>demand‑aware</a:t>
            </a:r>
            <a:r>
              <a:rPr lang="en-US" sz="2000" dirty="0" smtClean="0"/>
              <a:t> search with calibrated confirmation odds.</a:t>
            </a:r>
          </a:p>
          <a:p>
            <a:r>
              <a:rPr lang="en-US" sz="2000" dirty="0" smtClean="0"/>
              <a:t>Emphasis: low latency, </a:t>
            </a:r>
            <a:r>
              <a:rPr lang="en-US" sz="2000" dirty="0" err="1" smtClean="0"/>
              <a:t>explainability</a:t>
            </a:r>
            <a:r>
              <a:rPr lang="en-US" sz="2000" dirty="0" smtClean="0"/>
              <a:t>, privacy, </a:t>
            </a:r>
            <a:r>
              <a:rPr lang="en-US" sz="2000" dirty="0" err="1" smtClean="0"/>
              <a:t>deployability</a:t>
            </a:r>
            <a:r>
              <a:rPr lang="en-US" sz="2000" dirty="0" smtClean="0"/>
              <a:t>.</a:t>
            </a:r>
          </a:p>
          <a:p>
            <a:r>
              <a:rPr lang="en-US" sz="2000" dirty="0" err="1" smtClean="0"/>
              <a:t>Learnings</a:t>
            </a:r>
            <a:r>
              <a:rPr lang="en-US" sz="2000" dirty="0" smtClean="0"/>
              <a:t>: </a:t>
            </a:r>
            <a:r>
              <a:rPr lang="en-US" sz="2000" dirty="0" err="1" smtClean="0"/>
              <a:t>end‑to‑end</a:t>
            </a:r>
            <a:r>
              <a:rPr lang="en-US" sz="2000" dirty="0" smtClean="0"/>
              <a:t> ML systems, calibration, </a:t>
            </a:r>
            <a:r>
              <a:rPr lang="en-US" sz="2000" dirty="0" err="1" smtClean="0"/>
              <a:t>MLOps</a:t>
            </a:r>
            <a:r>
              <a:rPr lang="en-US" sz="2000" dirty="0" smtClean="0"/>
              <a:t> policies, UX trade‑offs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So we got “</a:t>
            </a:r>
            <a:r>
              <a:rPr lang="en-US" sz="2000" dirty="0" smtClean="0"/>
              <a:t>Improved fairness and user trust during </a:t>
            </a:r>
            <a:r>
              <a:rPr lang="en-US" sz="2000" dirty="0" err="1" smtClean="0"/>
              <a:t>Tatkal</a:t>
            </a:r>
            <a:r>
              <a:rPr lang="en-US" sz="2000" dirty="0" smtClean="0"/>
              <a:t> peaks</a:t>
            </a:r>
            <a:r>
              <a:rPr lang="en-US" sz="2000" dirty="0" smtClean="0"/>
              <a:t>.”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Introduction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latin typeface="Calisto MT" pitchFamily="18" charset="0"/>
              </a:rPr>
              <a:t>Building a hybrid </a:t>
            </a:r>
            <a:r>
              <a:rPr lang="en-US" sz="2000" dirty="0" err="1" smtClean="0">
                <a:latin typeface="Calisto MT" pitchFamily="18" charset="0"/>
              </a:rPr>
              <a:t>bot</a:t>
            </a:r>
            <a:r>
              <a:rPr lang="en-US" sz="2000" dirty="0" smtClean="0">
                <a:latin typeface="Calisto MT" pitchFamily="18" charset="0"/>
              </a:rPr>
              <a:t>-detection and train-search system for IRCTC-like workflows that is fair, fast, and privacy-preserving</a:t>
            </a:r>
            <a:r>
              <a:rPr lang="en-US" sz="2000" dirty="0" smtClean="0">
                <a:latin typeface="Calisto MT" pitchFamily="18" charset="0"/>
              </a:rPr>
              <a:t>.</a:t>
            </a:r>
          </a:p>
          <a:p>
            <a:r>
              <a:rPr lang="en-US" sz="2000" dirty="0" smtClean="0">
                <a:latin typeface="Calisto MT" pitchFamily="18" charset="0"/>
              </a:rPr>
              <a:t>Fewer scalper bots, clearer confirmation odds, smoother </a:t>
            </a:r>
            <a:r>
              <a:rPr lang="en-US" sz="2000" dirty="0" err="1" smtClean="0">
                <a:latin typeface="Calisto MT" pitchFamily="18" charset="0"/>
              </a:rPr>
              <a:t>Tatkal</a:t>
            </a:r>
            <a:r>
              <a:rPr lang="en-US" sz="2000" dirty="0" smtClean="0">
                <a:latin typeface="Calisto MT" pitchFamily="18" charset="0"/>
              </a:rPr>
              <a:t> rush</a:t>
            </a:r>
            <a:r>
              <a:rPr lang="en-US" sz="2000" dirty="0" smtClean="0">
                <a:latin typeface="Calisto MT" pitchFamily="18" charset="0"/>
              </a:rPr>
              <a:t>.</a:t>
            </a:r>
            <a:endParaRPr lang="en-US" sz="2000" dirty="0" smtClean="0">
              <a:latin typeface="Calisto MT" pitchFamily="18" charset="0"/>
            </a:endParaRPr>
          </a:p>
          <a:p>
            <a:r>
              <a:rPr lang="en-US" sz="2000" dirty="0" smtClean="0">
                <a:latin typeface="Calisto MT" pitchFamily="18" charset="0"/>
              </a:rPr>
              <a:t>Context</a:t>
            </a:r>
            <a:r>
              <a:rPr lang="en-US" sz="2000" dirty="0" smtClean="0">
                <a:latin typeface="Calisto MT" pitchFamily="18" charset="0"/>
              </a:rPr>
              <a:t>: </a:t>
            </a:r>
            <a:r>
              <a:rPr lang="en-US" sz="2000" dirty="0" smtClean="0">
                <a:latin typeface="Calisto MT" pitchFamily="18" charset="0"/>
              </a:rPr>
              <a:t>Peak-hour ticket rush, </a:t>
            </a:r>
            <a:r>
              <a:rPr lang="en-US" sz="2000" dirty="0" err="1" smtClean="0">
                <a:latin typeface="Calisto MT" pitchFamily="18" charset="0"/>
              </a:rPr>
              <a:t>bot</a:t>
            </a:r>
            <a:r>
              <a:rPr lang="en-US" sz="2000" dirty="0" smtClean="0">
                <a:latin typeface="Calisto MT" pitchFamily="18" charset="0"/>
              </a:rPr>
              <a:t> abuse, and low visibility into confirmation odds.</a:t>
            </a:r>
            <a:endParaRPr lang="en-US" sz="2000" dirty="0" smtClean="0">
              <a:latin typeface="Calisto MT" pitchFamily="18" charset="0"/>
            </a:endParaRPr>
          </a:p>
          <a:p>
            <a:r>
              <a:rPr lang="en-US" sz="2000" dirty="0" smtClean="0">
                <a:latin typeface="Calisto MT" pitchFamily="18" charset="0"/>
              </a:rPr>
              <a:t>Approach: </a:t>
            </a:r>
            <a:r>
              <a:rPr lang="en-US" sz="2000" dirty="0" smtClean="0">
                <a:latin typeface="Calisto MT" pitchFamily="18" charset="0"/>
              </a:rPr>
              <a:t>CAPTCHA + behavioral biometrics; demand and punctuality insights; confirmation probability model.</a:t>
            </a:r>
            <a:endParaRPr lang="en-US" sz="2000" dirty="0" smtClean="0">
              <a:latin typeface="Calisto MT" pitchFamily="18" charset="0"/>
            </a:endParaRPr>
          </a:p>
          <a:p>
            <a:r>
              <a:rPr lang="en-US" sz="2000" dirty="0" smtClean="0">
                <a:latin typeface="Calisto MT" pitchFamily="18" charset="0"/>
              </a:rPr>
              <a:t>Focus: </a:t>
            </a:r>
            <a:r>
              <a:rPr lang="en-US" sz="2000" dirty="0" smtClean="0">
                <a:latin typeface="Calisto MT" pitchFamily="18" charset="0"/>
              </a:rPr>
              <a:t>Low-latency architecture, privacy-preserving telemetry, and easy </a:t>
            </a:r>
            <a:r>
              <a:rPr lang="en-US" sz="2000" dirty="0" err="1" smtClean="0">
                <a:latin typeface="Calisto MT" pitchFamily="18" charset="0"/>
              </a:rPr>
              <a:t>deployability</a:t>
            </a:r>
            <a:r>
              <a:rPr lang="en-US" sz="2000" dirty="0" smtClean="0">
                <a:latin typeface="Calisto MT" pitchFamily="18" charset="0"/>
              </a:rPr>
              <a:t>.</a:t>
            </a:r>
            <a:endParaRPr lang="en-US" sz="2000" dirty="0"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6320" y="-114300"/>
            <a:ext cx="7498080" cy="85725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References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3920" y="590550"/>
            <a:ext cx="8564880" cy="4552950"/>
          </a:xfrm>
        </p:spPr>
        <p:txBody>
          <a:bodyPr>
            <a:normAutofit lnSpcReduction="10000"/>
          </a:bodyPr>
          <a:lstStyle/>
          <a:p>
            <a:r>
              <a:rPr lang="en-US" sz="2000" dirty="0" smtClean="0">
                <a:latin typeface="Calisto MT" pitchFamily="18" charset="0"/>
              </a:rPr>
              <a:t>CAPTCHAs and behavioral biometrics literature </a:t>
            </a:r>
            <a:endParaRPr lang="en-US" sz="2000" dirty="0" smtClean="0">
              <a:latin typeface="Calisto MT" pitchFamily="18" charset="0"/>
            </a:endParaRPr>
          </a:p>
          <a:p>
            <a:pPr>
              <a:buNone/>
            </a:pPr>
            <a:r>
              <a:rPr lang="en-US" sz="2000" dirty="0" smtClean="0">
                <a:latin typeface="Calisto MT" pitchFamily="18" charset="0"/>
              </a:rPr>
              <a:t>	</a:t>
            </a:r>
            <a:r>
              <a:rPr lang="en-US" sz="2000" dirty="0" smtClean="0">
                <a:latin typeface="Calisto MT" pitchFamily="18" charset="0"/>
              </a:rPr>
              <a:t>1)</a:t>
            </a:r>
            <a:r>
              <a:rPr lang="en-US" sz="2000" dirty="0" smtClean="0">
                <a:latin typeface="Calisto MT" pitchFamily="18" charset="0"/>
              </a:rPr>
              <a:t> Von </a:t>
            </a:r>
            <a:r>
              <a:rPr lang="en-US" sz="2000" dirty="0" err="1" smtClean="0">
                <a:latin typeface="Calisto MT" pitchFamily="18" charset="0"/>
              </a:rPr>
              <a:t>Ahn</a:t>
            </a:r>
            <a:r>
              <a:rPr lang="en-US" sz="2000" dirty="0" smtClean="0">
                <a:latin typeface="Calisto MT" pitchFamily="18" charset="0"/>
              </a:rPr>
              <a:t> et al., “CAPTCHA: Using Hard AI Problems for Security” (original concept</a:t>
            </a:r>
            <a:r>
              <a:rPr lang="en-US" sz="2000" dirty="0" smtClean="0">
                <a:latin typeface="Calisto MT" pitchFamily="18" charset="0"/>
              </a:rPr>
              <a:t>)</a:t>
            </a:r>
          </a:p>
          <a:p>
            <a:pPr>
              <a:buNone/>
            </a:pPr>
            <a:r>
              <a:rPr lang="en-US" sz="2000" dirty="0" smtClean="0">
                <a:latin typeface="Calisto MT" pitchFamily="18" charset="0"/>
              </a:rPr>
              <a:t>	</a:t>
            </a:r>
            <a:r>
              <a:rPr lang="en-US" sz="2000" dirty="0" smtClean="0">
                <a:latin typeface="Calisto MT" pitchFamily="18" charset="0"/>
              </a:rPr>
              <a:t>2)</a:t>
            </a:r>
            <a:r>
              <a:rPr lang="en-US" sz="2000" dirty="0" smtClean="0">
                <a:latin typeface="Calisto MT" pitchFamily="18" charset="0"/>
              </a:rPr>
              <a:t> </a:t>
            </a:r>
            <a:r>
              <a:rPr lang="en-US" sz="2000" dirty="0" err="1" smtClean="0">
                <a:latin typeface="Calisto MT" pitchFamily="18" charset="0"/>
              </a:rPr>
              <a:t>Bours</a:t>
            </a:r>
            <a:r>
              <a:rPr lang="en-US" sz="2000" dirty="0" smtClean="0">
                <a:latin typeface="Calisto MT" pitchFamily="18" charset="0"/>
              </a:rPr>
              <a:t>, “Continuous Authentication by Analysis of Keystroke Dynamics” (behavioral biometrics</a:t>
            </a:r>
            <a:r>
              <a:rPr lang="en-US" sz="2000" dirty="0" smtClean="0">
                <a:latin typeface="Calisto MT" pitchFamily="18" charset="0"/>
              </a:rPr>
              <a:t>)</a:t>
            </a:r>
          </a:p>
          <a:p>
            <a:pPr>
              <a:buNone/>
            </a:pPr>
            <a:r>
              <a:rPr lang="en-US" sz="2000" dirty="0" smtClean="0">
                <a:latin typeface="Calisto MT" pitchFamily="18" charset="0"/>
              </a:rPr>
              <a:t>	</a:t>
            </a:r>
            <a:r>
              <a:rPr lang="en-US" sz="2000" dirty="0" smtClean="0">
                <a:latin typeface="Calisto MT" pitchFamily="18" charset="0"/>
              </a:rPr>
              <a:t>3)</a:t>
            </a:r>
            <a:r>
              <a:rPr lang="en-US" sz="2000" dirty="0" smtClean="0">
                <a:latin typeface="Calisto MT" pitchFamily="18" charset="0"/>
              </a:rPr>
              <a:t> Google </a:t>
            </a:r>
            <a:r>
              <a:rPr lang="en-US" sz="2000" dirty="0" err="1" smtClean="0">
                <a:latin typeface="Calisto MT" pitchFamily="18" charset="0"/>
              </a:rPr>
              <a:t>reCAPTCHA</a:t>
            </a:r>
            <a:r>
              <a:rPr lang="en-US" sz="2000" dirty="0" smtClean="0">
                <a:latin typeface="Calisto MT" pitchFamily="18" charset="0"/>
              </a:rPr>
              <a:t> / </a:t>
            </a:r>
            <a:r>
              <a:rPr lang="en-US" sz="2000" dirty="0" err="1" smtClean="0">
                <a:latin typeface="Calisto MT" pitchFamily="18" charset="0"/>
              </a:rPr>
              <a:t>hCaptcha</a:t>
            </a:r>
            <a:r>
              <a:rPr lang="en-US" sz="2000" dirty="0" smtClean="0">
                <a:latin typeface="Calisto MT" pitchFamily="18" charset="0"/>
              </a:rPr>
              <a:t> docs (implementation patterns and risks</a:t>
            </a:r>
            <a:r>
              <a:rPr lang="en-US" sz="2000" dirty="0" smtClean="0">
                <a:latin typeface="Calisto MT" pitchFamily="18" charset="0"/>
              </a:rPr>
              <a:t>)</a:t>
            </a:r>
          </a:p>
          <a:p>
            <a:pPr>
              <a:buSzPct val="111000"/>
              <a:buFont typeface="Arial" pitchFamily="34" charset="0"/>
              <a:buChar char="•"/>
            </a:pPr>
            <a:r>
              <a:rPr lang="en-US" sz="2000" dirty="0" smtClean="0">
                <a:latin typeface="Calisto MT" pitchFamily="18" charset="0"/>
              </a:rPr>
              <a:t>RF calibration resources; Flask/</a:t>
            </a:r>
            <a:r>
              <a:rPr lang="en-US" sz="2000" dirty="0" err="1" smtClean="0">
                <a:latin typeface="Calisto MT" pitchFamily="18" charset="0"/>
              </a:rPr>
              <a:t>TensorFlow</a:t>
            </a:r>
            <a:r>
              <a:rPr lang="en-US" sz="2000" dirty="0" smtClean="0">
                <a:latin typeface="Calisto MT" pitchFamily="18" charset="0"/>
              </a:rPr>
              <a:t>/</a:t>
            </a:r>
            <a:r>
              <a:rPr lang="en-US" sz="2000" dirty="0" err="1" smtClean="0">
                <a:latin typeface="Calisto MT" pitchFamily="18" charset="0"/>
              </a:rPr>
              <a:t>scikit</a:t>
            </a:r>
            <a:r>
              <a:rPr lang="en-US" sz="2000" dirty="0" smtClean="0">
                <a:latin typeface="Calisto MT" pitchFamily="18" charset="0"/>
              </a:rPr>
              <a:t>-learn </a:t>
            </a:r>
            <a:r>
              <a:rPr lang="en-US" sz="2000" dirty="0" smtClean="0">
                <a:latin typeface="Calisto MT" pitchFamily="18" charset="0"/>
              </a:rPr>
              <a:t>docs</a:t>
            </a:r>
          </a:p>
          <a:p>
            <a:pPr>
              <a:buSzPct val="111000"/>
              <a:buNone/>
            </a:pPr>
            <a:r>
              <a:rPr lang="en-US" sz="2000" dirty="0" smtClean="0">
                <a:latin typeface="Calisto MT" pitchFamily="18" charset="0"/>
              </a:rPr>
              <a:t>	</a:t>
            </a:r>
            <a:r>
              <a:rPr lang="en-US" sz="2000" dirty="0" smtClean="0">
                <a:latin typeface="Calisto MT" pitchFamily="18" charset="0"/>
              </a:rPr>
              <a:t>1)</a:t>
            </a:r>
            <a:r>
              <a:rPr lang="en-US" sz="2000" dirty="0" smtClean="0">
                <a:latin typeface="Calisto MT" pitchFamily="18" charset="0"/>
              </a:rPr>
              <a:t> Probability calibration: </a:t>
            </a:r>
            <a:r>
              <a:rPr lang="en-US" sz="2000" dirty="0" err="1" smtClean="0">
                <a:latin typeface="Calisto MT" pitchFamily="18" charset="0"/>
              </a:rPr>
              <a:t>Niculescu-Mizil</a:t>
            </a:r>
            <a:r>
              <a:rPr lang="en-US" sz="2000" dirty="0" smtClean="0">
                <a:latin typeface="Calisto MT" pitchFamily="18" charset="0"/>
              </a:rPr>
              <a:t> &amp; </a:t>
            </a:r>
            <a:r>
              <a:rPr lang="en-US" sz="2000" dirty="0" err="1" smtClean="0">
                <a:latin typeface="Calisto MT" pitchFamily="18" charset="0"/>
              </a:rPr>
              <a:t>Caruana</a:t>
            </a:r>
            <a:r>
              <a:rPr lang="en-US" sz="2000" dirty="0" smtClean="0">
                <a:latin typeface="Calisto MT" pitchFamily="18" charset="0"/>
              </a:rPr>
              <a:t> (Platt/Isotonic), </a:t>
            </a:r>
            <a:r>
              <a:rPr lang="en-US" sz="2000" dirty="0" err="1" smtClean="0">
                <a:latin typeface="Calisto MT" pitchFamily="18" charset="0"/>
              </a:rPr>
              <a:t>scikit</a:t>
            </a:r>
            <a:r>
              <a:rPr lang="en-US" sz="2000" dirty="0" smtClean="0">
                <a:latin typeface="Calisto MT" pitchFamily="18" charset="0"/>
              </a:rPr>
              <a:t>-learn </a:t>
            </a:r>
            <a:r>
              <a:rPr lang="en-US" sz="2000" dirty="0" err="1" smtClean="0">
                <a:latin typeface="Calisto MT" pitchFamily="18" charset="0"/>
              </a:rPr>
              <a:t>CalibrationCurve</a:t>
            </a:r>
            <a:r>
              <a:rPr lang="en-US" sz="2000" dirty="0" smtClean="0">
                <a:latin typeface="Calisto MT" pitchFamily="18" charset="0"/>
              </a:rPr>
              <a:t>, Brier score/ECE </a:t>
            </a:r>
            <a:r>
              <a:rPr lang="en-US" sz="2000" dirty="0" smtClean="0">
                <a:latin typeface="Calisto MT" pitchFamily="18" charset="0"/>
              </a:rPr>
              <a:t>references.</a:t>
            </a:r>
          </a:p>
          <a:p>
            <a:pPr>
              <a:buSzPct val="111000"/>
              <a:buNone/>
            </a:pPr>
            <a:r>
              <a:rPr lang="en-US" sz="2000" dirty="0" smtClean="0">
                <a:latin typeface="Calisto MT" pitchFamily="18" charset="0"/>
              </a:rPr>
              <a:t>	</a:t>
            </a:r>
            <a:r>
              <a:rPr lang="en-US" sz="2000" dirty="0" smtClean="0">
                <a:latin typeface="Calisto MT" pitchFamily="18" charset="0"/>
              </a:rPr>
              <a:t>2)</a:t>
            </a:r>
            <a:r>
              <a:rPr lang="en-US" sz="2000" dirty="0" smtClean="0">
                <a:latin typeface="Calisto MT" pitchFamily="18" charset="0"/>
              </a:rPr>
              <a:t> Flask docs (sessions, security flags</a:t>
            </a:r>
            <a:r>
              <a:rPr lang="en-US" sz="2000" dirty="0" smtClean="0">
                <a:latin typeface="Calisto MT" pitchFamily="18" charset="0"/>
              </a:rPr>
              <a:t>)</a:t>
            </a:r>
          </a:p>
          <a:p>
            <a:pPr>
              <a:buSzPct val="111000"/>
              <a:buNone/>
            </a:pPr>
            <a:r>
              <a:rPr lang="en-US" sz="2000" dirty="0" smtClean="0">
                <a:latin typeface="Calisto MT" pitchFamily="18" charset="0"/>
              </a:rPr>
              <a:t>	</a:t>
            </a:r>
            <a:r>
              <a:rPr lang="en-US" sz="2000" dirty="0" smtClean="0">
                <a:latin typeface="Calisto MT" pitchFamily="18" charset="0"/>
              </a:rPr>
              <a:t>3)</a:t>
            </a:r>
            <a:r>
              <a:rPr lang="en-US" sz="2000" dirty="0" smtClean="0">
                <a:latin typeface="Calisto MT" pitchFamily="18" charset="0"/>
              </a:rPr>
              <a:t> </a:t>
            </a:r>
            <a:r>
              <a:rPr lang="en-US" sz="2000" dirty="0" err="1" smtClean="0">
                <a:latin typeface="Calisto MT" pitchFamily="18" charset="0"/>
              </a:rPr>
              <a:t>TensorFlow</a:t>
            </a:r>
            <a:r>
              <a:rPr lang="en-US" sz="2000" dirty="0" smtClean="0">
                <a:latin typeface="Calisto MT" pitchFamily="18" charset="0"/>
              </a:rPr>
              <a:t>/</a:t>
            </a:r>
            <a:r>
              <a:rPr lang="en-US" sz="2000" dirty="0" err="1" smtClean="0">
                <a:latin typeface="Calisto MT" pitchFamily="18" charset="0"/>
              </a:rPr>
              <a:t>Keras</a:t>
            </a:r>
            <a:r>
              <a:rPr lang="en-US" sz="2000" dirty="0" smtClean="0">
                <a:latin typeface="Calisto MT" pitchFamily="18" charset="0"/>
              </a:rPr>
              <a:t> (Sequential models, callbacks, saving/loading</a:t>
            </a:r>
            <a:r>
              <a:rPr lang="en-US" sz="2000" dirty="0" smtClean="0">
                <a:latin typeface="Calisto MT" pitchFamily="18" charset="0"/>
              </a:rPr>
              <a:t>)</a:t>
            </a:r>
          </a:p>
          <a:p>
            <a:pPr>
              <a:buSzPct val="111000"/>
              <a:buNone/>
            </a:pPr>
            <a:r>
              <a:rPr lang="en-US" sz="2000" dirty="0" smtClean="0">
                <a:latin typeface="Calisto MT" pitchFamily="18" charset="0"/>
              </a:rPr>
              <a:t>	</a:t>
            </a:r>
            <a:r>
              <a:rPr lang="en-US" sz="2000" dirty="0" smtClean="0">
                <a:latin typeface="Calisto MT" pitchFamily="18" charset="0"/>
              </a:rPr>
              <a:t>4)</a:t>
            </a:r>
            <a:r>
              <a:rPr lang="en-US" sz="2000" dirty="0" smtClean="0">
                <a:latin typeface="Calisto MT" pitchFamily="18" charset="0"/>
              </a:rPr>
              <a:t> </a:t>
            </a:r>
            <a:r>
              <a:rPr lang="en-US" sz="2000" dirty="0" err="1" smtClean="0">
                <a:latin typeface="Calisto MT" pitchFamily="18" charset="0"/>
              </a:rPr>
              <a:t>scikit</a:t>
            </a:r>
            <a:r>
              <a:rPr lang="en-US" sz="2000" dirty="0" smtClean="0">
                <a:latin typeface="Calisto MT" pitchFamily="18" charset="0"/>
              </a:rPr>
              <a:t>-learn (</a:t>
            </a:r>
            <a:r>
              <a:rPr lang="en-US" sz="2000" dirty="0" err="1" smtClean="0">
                <a:latin typeface="Calisto MT" pitchFamily="18" charset="0"/>
              </a:rPr>
              <a:t>StandardScaler</a:t>
            </a:r>
            <a:r>
              <a:rPr lang="en-US" sz="2000" dirty="0" smtClean="0">
                <a:latin typeface="Calisto MT" pitchFamily="18" charset="0"/>
              </a:rPr>
              <a:t>, </a:t>
            </a:r>
            <a:r>
              <a:rPr lang="en-US" sz="2000" dirty="0" err="1" smtClean="0">
                <a:latin typeface="Calisto MT" pitchFamily="18" charset="0"/>
              </a:rPr>
              <a:t>train_test_split</a:t>
            </a:r>
            <a:r>
              <a:rPr lang="en-US" sz="2000" dirty="0" smtClean="0">
                <a:latin typeface="Calisto MT" pitchFamily="18" charset="0"/>
              </a:rPr>
              <a:t>)</a:t>
            </a:r>
          </a:p>
          <a:p>
            <a:pPr>
              <a:buSzPct val="111000"/>
              <a:buNone/>
            </a:pPr>
            <a:endParaRPr lang="en-US" sz="2000" dirty="0" smtClean="0"/>
          </a:p>
          <a:p>
            <a:pPr>
              <a:buSzPct val="111000"/>
              <a:buNone/>
            </a:pPr>
            <a:endParaRPr lang="en-US" sz="2000" dirty="0" smtClean="0"/>
          </a:p>
          <a:p>
            <a:pPr>
              <a:buSzPct val="111000"/>
              <a:buNone/>
            </a:pPr>
            <a:endParaRPr lang="en-US" sz="2000" dirty="0" smtClean="0"/>
          </a:p>
          <a:p>
            <a:pPr>
              <a:buSzPct val="111000"/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0"/>
            <a:ext cx="7866888" cy="5143499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 smtClean="0">
                <a:latin typeface="Century" pitchFamily="18" charset="0"/>
              </a:rPr>
              <a:t>Thank You </a:t>
            </a:r>
            <a:endParaRPr lang="en-US" sz="8000" b="1" dirty="0">
              <a:latin typeface="Century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Problem Statement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085850"/>
            <a:ext cx="7498080" cy="360045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Calisto MT" pitchFamily="18" charset="0"/>
              </a:rPr>
              <a:t>Bots distort fairness and overwhelm </a:t>
            </a:r>
            <a:r>
              <a:rPr lang="en-US" sz="2000" dirty="0" err="1" smtClean="0">
                <a:latin typeface="Calisto MT" pitchFamily="18" charset="0"/>
              </a:rPr>
              <a:t>peak‑hour</a:t>
            </a:r>
            <a:r>
              <a:rPr lang="en-US" sz="2000" dirty="0" smtClean="0">
                <a:latin typeface="Calisto MT" pitchFamily="18" charset="0"/>
              </a:rPr>
              <a:t> capacity, degrading user experience.</a:t>
            </a:r>
          </a:p>
          <a:p>
            <a:r>
              <a:rPr lang="en-US" sz="2000" dirty="0" smtClean="0">
                <a:latin typeface="Calisto MT" pitchFamily="18" charset="0"/>
              </a:rPr>
              <a:t>Users lack clear, calibrated confirmation odds before booking, leading to poor choices.</a:t>
            </a:r>
          </a:p>
          <a:p>
            <a:r>
              <a:rPr lang="en-US" sz="2000" dirty="0" smtClean="0">
                <a:latin typeface="Calisto MT" pitchFamily="18" charset="0"/>
              </a:rPr>
              <a:t>Operations require auditable, </a:t>
            </a:r>
            <a:r>
              <a:rPr lang="en-US" sz="2000" dirty="0" err="1" smtClean="0">
                <a:latin typeface="Calisto MT" pitchFamily="18" charset="0"/>
              </a:rPr>
              <a:t>low‑latency</a:t>
            </a:r>
            <a:r>
              <a:rPr lang="en-US" sz="2000" dirty="0" smtClean="0">
                <a:latin typeface="Calisto MT" pitchFamily="18" charset="0"/>
              </a:rPr>
              <a:t> models with </a:t>
            </a:r>
            <a:r>
              <a:rPr lang="en-US" sz="2000" dirty="0" err="1" smtClean="0">
                <a:latin typeface="Calisto MT" pitchFamily="18" charset="0"/>
              </a:rPr>
              <a:t>real‑time</a:t>
            </a:r>
            <a:r>
              <a:rPr lang="en-US" sz="2000" dirty="0" smtClean="0">
                <a:latin typeface="Calisto MT" pitchFamily="18" charset="0"/>
              </a:rPr>
              <a:t> monitoring and rollback.</a:t>
            </a:r>
            <a:endParaRPr lang="en-US" sz="2000" dirty="0"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Objectives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085850"/>
            <a:ext cx="7498080" cy="360045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Calisto MT" pitchFamily="18" charset="0"/>
              </a:rPr>
              <a:t>Hybrid verification: CAPTCHA + behavioral signals to classify human, </a:t>
            </a:r>
            <a:r>
              <a:rPr lang="en-US" sz="2000" dirty="0" err="1" smtClean="0">
                <a:latin typeface="Calisto MT" pitchFamily="18" charset="0"/>
              </a:rPr>
              <a:t>bot</a:t>
            </a:r>
            <a:r>
              <a:rPr lang="en-US" sz="2000" dirty="0" smtClean="0">
                <a:latin typeface="Calisto MT" pitchFamily="18" charset="0"/>
              </a:rPr>
              <a:t>, and human‑like </a:t>
            </a:r>
            <a:r>
              <a:rPr lang="en-US" sz="2000" dirty="0" err="1" smtClean="0">
                <a:latin typeface="Calisto MT" pitchFamily="18" charset="0"/>
              </a:rPr>
              <a:t>bot</a:t>
            </a:r>
            <a:r>
              <a:rPr lang="en-US" sz="2000" dirty="0" smtClean="0">
                <a:latin typeface="Calisto MT" pitchFamily="18" charset="0"/>
              </a:rPr>
              <a:t> with calibrated thresholds.</a:t>
            </a:r>
          </a:p>
          <a:p>
            <a:r>
              <a:rPr lang="en-US" sz="2000" dirty="0" smtClean="0">
                <a:latin typeface="Calisto MT" pitchFamily="18" charset="0"/>
              </a:rPr>
              <a:t>Fast train search: integrates punctuality, inferred demand, and calibrated confirmation probability for decisions.</a:t>
            </a:r>
          </a:p>
          <a:p>
            <a:r>
              <a:rPr lang="en-US" sz="2000" dirty="0" err="1" smtClean="0">
                <a:latin typeface="Calisto MT" pitchFamily="18" charset="0"/>
              </a:rPr>
              <a:t>Privacy‑first</a:t>
            </a:r>
            <a:r>
              <a:rPr lang="en-US" sz="2000" dirty="0" smtClean="0">
                <a:latin typeface="Calisto MT" pitchFamily="18" charset="0"/>
              </a:rPr>
              <a:t> telemetry with automated retraining and acceptance tests before deploy.</a:t>
            </a:r>
          </a:p>
          <a:p>
            <a:r>
              <a:rPr lang="en-US" sz="2000" dirty="0" smtClean="0">
                <a:latin typeface="Calisto MT" pitchFamily="18" charset="0"/>
              </a:rPr>
              <a:t>Production readiness: reliability, observability, rollback, and </a:t>
            </a:r>
            <a:r>
              <a:rPr lang="en-US" sz="2000" dirty="0" err="1" smtClean="0">
                <a:latin typeface="Calisto MT" pitchFamily="18" charset="0"/>
              </a:rPr>
              <a:t>auditability</a:t>
            </a:r>
            <a:r>
              <a:rPr lang="en-US" sz="2000" dirty="0" smtClean="0">
                <a:latin typeface="Calisto MT" pitchFamily="18" charset="0"/>
              </a:rPr>
              <a:t> with clear </a:t>
            </a:r>
            <a:r>
              <a:rPr lang="en-US" sz="2000" dirty="0" err="1" smtClean="0">
                <a:latin typeface="Calisto MT" pitchFamily="18" charset="0"/>
              </a:rPr>
              <a:t>runbooks</a:t>
            </a:r>
            <a:r>
              <a:rPr lang="en-US" sz="2000" dirty="0" smtClean="0">
                <a:latin typeface="Calisto MT" pitchFamily="18" charset="0"/>
              </a:rPr>
              <a:t>.</a:t>
            </a:r>
            <a:endParaRPr lang="en-US" sz="2000" dirty="0"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Scope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 err="1" smtClean="0">
                <a:latin typeface="Calisto MT" pitchFamily="18" charset="0"/>
              </a:rPr>
              <a:t>In‑scope</a:t>
            </a:r>
            <a:r>
              <a:rPr lang="en-US" sz="2000" dirty="0" smtClean="0">
                <a:latin typeface="Calisto MT" pitchFamily="18" charset="0"/>
              </a:rPr>
              <a:t>: login verification, behavioral signals, </a:t>
            </a:r>
            <a:r>
              <a:rPr lang="en-US" sz="2000" dirty="0" err="1" smtClean="0">
                <a:latin typeface="Calisto MT" pitchFamily="18" charset="0"/>
              </a:rPr>
              <a:t>bot</a:t>
            </a:r>
            <a:r>
              <a:rPr lang="en-US" sz="2000" dirty="0" smtClean="0">
                <a:latin typeface="Calisto MT" pitchFamily="18" charset="0"/>
              </a:rPr>
              <a:t>/human classification, train search UI, calibrated confirmation probability, demand heat maps, admin dashboard, logs, and </a:t>
            </a:r>
            <a:r>
              <a:rPr lang="en-US" sz="2000" dirty="0" err="1" smtClean="0">
                <a:latin typeface="Calisto MT" pitchFamily="18" charset="0"/>
              </a:rPr>
              <a:t>auto‑retraining</a:t>
            </a:r>
            <a:r>
              <a:rPr lang="en-US" sz="2000" dirty="0" smtClean="0">
                <a:latin typeface="Calisto MT" pitchFamily="18" charset="0"/>
              </a:rPr>
              <a:t> pipelines.</a:t>
            </a:r>
          </a:p>
          <a:p>
            <a:r>
              <a:rPr lang="en-US" sz="2000" dirty="0" err="1" smtClean="0">
                <a:latin typeface="Calisto MT" pitchFamily="18" charset="0"/>
              </a:rPr>
              <a:t>Out‑of‑scope</a:t>
            </a:r>
            <a:r>
              <a:rPr lang="en-US" sz="2000" dirty="0" smtClean="0">
                <a:latin typeface="Calisto MT" pitchFamily="18" charset="0"/>
              </a:rPr>
              <a:t>: payments, live booking, official IRCTC integration, and OTP/payment flows</a:t>
            </a:r>
            <a:endParaRPr lang="en-US" sz="2000" dirty="0"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-38100"/>
            <a:ext cx="7498080" cy="85725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Tools &amp; Tech Used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819150"/>
            <a:ext cx="8019288" cy="419100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Calisto MT" pitchFamily="18" charset="0"/>
              </a:rPr>
              <a:t>Backend: Flask (Jinja2 </a:t>
            </a:r>
            <a:r>
              <a:rPr lang="en-US" sz="2000" dirty="0" err="1" smtClean="0">
                <a:latin typeface="Calisto MT" pitchFamily="18" charset="0"/>
              </a:rPr>
              <a:t>templating</a:t>
            </a:r>
            <a:r>
              <a:rPr lang="en-US" sz="2000" dirty="0" smtClean="0">
                <a:latin typeface="Calisto MT" pitchFamily="18" charset="0"/>
              </a:rPr>
              <a:t>), session cookies, JSON APIs.</a:t>
            </a:r>
          </a:p>
          <a:p>
            <a:r>
              <a:rPr lang="en-US" sz="2000" dirty="0" smtClean="0">
                <a:latin typeface="Calisto MT" pitchFamily="18" charset="0"/>
              </a:rPr>
              <a:t>ML: </a:t>
            </a:r>
            <a:r>
              <a:rPr lang="en-US" sz="2000" dirty="0" err="1" smtClean="0">
                <a:latin typeface="Calisto MT" pitchFamily="18" charset="0"/>
              </a:rPr>
              <a:t>TensorFlow</a:t>
            </a:r>
            <a:r>
              <a:rPr lang="en-US" sz="2000" dirty="0" smtClean="0">
                <a:latin typeface="Calisto MT" pitchFamily="18" charset="0"/>
              </a:rPr>
              <a:t>/</a:t>
            </a:r>
            <a:r>
              <a:rPr lang="en-US" sz="2000" dirty="0" err="1" smtClean="0">
                <a:latin typeface="Calisto MT" pitchFamily="18" charset="0"/>
              </a:rPr>
              <a:t>Keras</a:t>
            </a:r>
            <a:r>
              <a:rPr lang="en-US" sz="2000" dirty="0" smtClean="0">
                <a:latin typeface="Calisto MT" pitchFamily="18" charset="0"/>
              </a:rPr>
              <a:t> (</a:t>
            </a:r>
            <a:r>
              <a:rPr lang="en-US" sz="2000" dirty="0" err="1" smtClean="0">
                <a:latin typeface="Calisto MT" pitchFamily="18" charset="0"/>
              </a:rPr>
              <a:t>bot</a:t>
            </a:r>
            <a:r>
              <a:rPr lang="en-US" sz="2000" dirty="0" smtClean="0">
                <a:latin typeface="Calisto MT" pitchFamily="18" charset="0"/>
              </a:rPr>
              <a:t> detector .h5), </a:t>
            </a:r>
            <a:r>
              <a:rPr lang="en-US" sz="2000" dirty="0" err="1" smtClean="0">
                <a:latin typeface="Calisto MT" pitchFamily="18" charset="0"/>
              </a:rPr>
              <a:t>scikit‑learn</a:t>
            </a:r>
            <a:r>
              <a:rPr lang="en-US" sz="2000" dirty="0" smtClean="0">
                <a:latin typeface="Calisto MT" pitchFamily="18" charset="0"/>
              </a:rPr>
              <a:t> (</a:t>
            </a:r>
            <a:r>
              <a:rPr lang="en-US" sz="2000" dirty="0" err="1" smtClean="0">
                <a:latin typeface="Calisto MT" pitchFamily="18" charset="0"/>
              </a:rPr>
              <a:t>StandardScaler</a:t>
            </a:r>
            <a:r>
              <a:rPr lang="en-US" sz="2000" dirty="0" smtClean="0">
                <a:latin typeface="Calisto MT" pitchFamily="18" charset="0"/>
              </a:rPr>
              <a:t>, train/</a:t>
            </a:r>
            <a:r>
              <a:rPr lang="en-US" sz="2000" dirty="0" err="1" smtClean="0">
                <a:latin typeface="Calisto MT" pitchFamily="18" charset="0"/>
              </a:rPr>
              <a:t>val</a:t>
            </a:r>
            <a:r>
              <a:rPr lang="en-US" sz="2000" dirty="0" smtClean="0">
                <a:latin typeface="Calisto MT" pitchFamily="18" charset="0"/>
              </a:rPr>
              <a:t> split), </a:t>
            </a:r>
            <a:r>
              <a:rPr lang="en-US" sz="2000" dirty="0" err="1" smtClean="0">
                <a:latin typeface="Calisto MT" pitchFamily="18" charset="0"/>
              </a:rPr>
              <a:t>joblib</a:t>
            </a:r>
            <a:r>
              <a:rPr lang="en-US" sz="2000" dirty="0" smtClean="0">
                <a:latin typeface="Calisto MT" pitchFamily="18" charset="0"/>
              </a:rPr>
              <a:t> artifacts, periodic </a:t>
            </a:r>
            <a:r>
              <a:rPr lang="en-US" sz="2000" dirty="0" smtClean="0">
                <a:latin typeface="Calisto MT" pitchFamily="18" charset="0"/>
              </a:rPr>
              <a:t>on the fly </a:t>
            </a:r>
            <a:r>
              <a:rPr lang="en-US" sz="2000" dirty="0" smtClean="0">
                <a:latin typeface="Calisto MT" pitchFamily="18" charset="0"/>
              </a:rPr>
              <a:t>retraining.</a:t>
            </a:r>
          </a:p>
          <a:p>
            <a:r>
              <a:rPr lang="en-US" sz="2000" dirty="0" smtClean="0">
                <a:latin typeface="Calisto MT" pitchFamily="18" charset="0"/>
              </a:rPr>
              <a:t>Data/Storage: CSV logs (login_attempts.csv, debug_predictions.log), local CSV datasets (train_search_dataset.csv), model dir with </a:t>
            </a:r>
            <a:r>
              <a:rPr lang="en-US" sz="2000" dirty="0" err="1" smtClean="0">
                <a:latin typeface="Calisto MT" pitchFamily="18" charset="0"/>
              </a:rPr>
              <a:t>scaler</a:t>
            </a:r>
            <a:r>
              <a:rPr lang="en-US" sz="2000" dirty="0" smtClean="0">
                <a:latin typeface="Calisto MT" pitchFamily="18" charset="0"/>
              </a:rPr>
              <a:t>/model; optional JSON payloads.</a:t>
            </a:r>
          </a:p>
          <a:p>
            <a:r>
              <a:rPr lang="en-US" sz="2000" dirty="0" smtClean="0">
                <a:latin typeface="Calisto MT" pitchFamily="18" charset="0"/>
              </a:rPr>
              <a:t>Ops: </a:t>
            </a:r>
            <a:r>
              <a:rPr lang="en-US" sz="2000" dirty="0" err="1" smtClean="0">
                <a:latin typeface="Calisto MT" pitchFamily="18" charset="0"/>
              </a:rPr>
              <a:t>Gunicorn</a:t>
            </a:r>
            <a:r>
              <a:rPr lang="en-US" sz="2000" dirty="0" smtClean="0">
                <a:latin typeface="Calisto MT" pitchFamily="18" charset="0"/>
              </a:rPr>
              <a:t> + </a:t>
            </a:r>
            <a:r>
              <a:rPr lang="en-US" sz="2000" dirty="0" err="1" smtClean="0">
                <a:latin typeface="Calisto MT" pitchFamily="18" charset="0"/>
              </a:rPr>
              <a:t>Nginx</a:t>
            </a:r>
            <a:r>
              <a:rPr lang="en-US" sz="2000" dirty="0" smtClean="0">
                <a:latin typeface="Calisto MT" pitchFamily="18" charset="0"/>
              </a:rPr>
              <a:t> (target deployment), </a:t>
            </a:r>
            <a:r>
              <a:rPr lang="en-US" sz="2000" dirty="0" err="1" smtClean="0">
                <a:latin typeface="Calisto MT" pitchFamily="18" charset="0"/>
              </a:rPr>
              <a:t>Docker</a:t>
            </a:r>
            <a:r>
              <a:rPr lang="en-US" sz="2000" dirty="0" smtClean="0">
                <a:latin typeface="Calisto MT" pitchFamily="18" charset="0"/>
              </a:rPr>
              <a:t>-ready, environment variables for secrets/paths, debug toggle, scheduled retraining, rate limiting/WAF in front (</a:t>
            </a:r>
            <a:r>
              <a:rPr lang="en-US" sz="2000" dirty="0" err="1" smtClean="0">
                <a:latin typeface="Calisto MT" pitchFamily="18" charset="0"/>
              </a:rPr>
              <a:t>Nginx</a:t>
            </a:r>
            <a:r>
              <a:rPr lang="en-US" sz="2000" dirty="0" smtClean="0">
                <a:latin typeface="Calisto MT" pitchFamily="18" charset="0"/>
              </a:rPr>
              <a:t>).</a:t>
            </a:r>
          </a:p>
          <a:p>
            <a:r>
              <a:rPr lang="en-US" sz="2000" dirty="0" smtClean="0">
                <a:latin typeface="Calisto MT" pitchFamily="18" charset="0"/>
              </a:rPr>
              <a:t>Dev: Python 3.10, Pandas, Pillow (CAPTCHA), </a:t>
            </a:r>
            <a:r>
              <a:rPr lang="en-US" sz="2000" dirty="0" err="1" smtClean="0">
                <a:latin typeface="Calisto MT" pitchFamily="18" charset="0"/>
              </a:rPr>
              <a:t>Matplotlib</a:t>
            </a:r>
            <a:r>
              <a:rPr lang="en-US" sz="2000" dirty="0" smtClean="0">
                <a:latin typeface="Calisto MT" pitchFamily="18" charset="0"/>
              </a:rPr>
              <a:t> (PNG chart via </a:t>
            </a:r>
            <a:r>
              <a:rPr lang="en-US" sz="2000" dirty="0" err="1" smtClean="0">
                <a:latin typeface="Calisto MT" pitchFamily="18" charset="0"/>
              </a:rPr>
              <a:t>Agg</a:t>
            </a:r>
            <a:r>
              <a:rPr lang="en-US" sz="2000" dirty="0" smtClean="0">
                <a:latin typeface="Calisto MT" pitchFamily="18" charset="0"/>
              </a:rPr>
              <a:t>), </a:t>
            </a:r>
            <a:r>
              <a:rPr lang="en-US" sz="2000" dirty="0" err="1" smtClean="0">
                <a:latin typeface="Calisto MT" pitchFamily="18" charset="0"/>
              </a:rPr>
              <a:t>Poppins</a:t>
            </a:r>
            <a:r>
              <a:rPr lang="en-US" sz="2000" dirty="0" smtClean="0">
                <a:latin typeface="Calisto MT" pitchFamily="18" charset="0"/>
              </a:rPr>
              <a:t>/</a:t>
            </a:r>
            <a:r>
              <a:rPr lang="en-US" sz="2000" dirty="0" err="1" smtClean="0">
                <a:latin typeface="Calisto MT" pitchFamily="18" charset="0"/>
              </a:rPr>
              <a:t>DejaVu</a:t>
            </a:r>
            <a:r>
              <a:rPr lang="en-US" sz="2000" dirty="0" smtClean="0">
                <a:latin typeface="Calisto MT" pitchFamily="18" charset="0"/>
              </a:rPr>
              <a:t> fonts, calendar/</a:t>
            </a:r>
            <a:r>
              <a:rPr lang="en-US" sz="2000" dirty="0" err="1" smtClean="0">
                <a:latin typeface="Calisto MT" pitchFamily="18" charset="0"/>
              </a:rPr>
              <a:t>datetime</a:t>
            </a:r>
            <a:r>
              <a:rPr lang="en-US" sz="2000" dirty="0" smtClean="0">
                <a:latin typeface="Calisto MT" pitchFamily="18" charset="0"/>
              </a:rPr>
              <a:t> utilities.</a:t>
            </a:r>
            <a:endParaRPr lang="en-US" sz="2000" dirty="0"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38100"/>
            <a:ext cx="7498080" cy="85725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System Design (Architecture)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895350"/>
            <a:ext cx="7772400" cy="424815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Calisto MT" pitchFamily="18" charset="0"/>
              </a:rPr>
              <a:t>Frontend: Login + search UI, CAPTCHA image endpoint, station suggestions, results page.</a:t>
            </a:r>
          </a:p>
          <a:p>
            <a:r>
              <a:rPr lang="en-US" sz="2000" dirty="0" smtClean="0">
                <a:latin typeface="Calisto MT" pitchFamily="18" charset="0"/>
              </a:rPr>
              <a:t>Auth Gateway: CAPTCHA verification + </a:t>
            </a:r>
            <a:r>
              <a:rPr lang="en-US" sz="2000" dirty="0" err="1" smtClean="0">
                <a:latin typeface="Calisto MT" pitchFamily="18" charset="0"/>
              </a:rPr>
              <a:t>privacy‑first</a:t>
            </a:r>
            <a:r>
              <a:rPr lang="en-US" sz="2000" dirty="0" smtClean="0">
                <a:latin typeface="Calisto MT" pitchFamily="18" charset="0"/>
              </a:rPr>
              <a:t> behavioral telemetry capture.</a:t>
            </a:r>
          </a:p>
          <a:p>
            <a:r>
              <a:rPr lang="en-US" sz="2000" dirty="0" err="1" smtClean="0">
                <a:latin typeface="Calisto MT" pitchFamily="18" charset="0"/>
              </a:rPr>
              <a:t>Bot</a:t>
            </a:r>
            <a:r>
              <a:rPr lang="en-US" sz="2000" dirty="0" smtClean="0">
                <a:latin typeface="Calisto MT" pitchFamily="18" charset="0"/>
              </a:rPr>
              <a:t> Detection Service: </a:t>
            </a:r>
            <a:r>
              <a:rPr lang="en-US" sz="2000" dirty="0" err="1" smtClean="0">
                <a:latin typeface="Calisto MT" pitchFamily="18" charset="0"/>
              </a:rPr>
              <a:t>TensorFlow</a:t>
            </a:r>
            <a:r>
              <a:rPr lang="en-US" sz="2000" dirty="0" smtClean="0">
                <a:latin typeface="Calisto MT" pitchFamily="18" charset="0"/>
              </a:rPr>
              <a:t>/</a:t>
            </a:r>
            <a:r>
              <a:rPr lang="en-US" sz="2000" dirty="0" err="1" smtClean="0">
                <a:latin typeface="Calisto MT" pitchFamily="18" charset="0"/>
              </a:rPr>
              <a:t>Keras</a:t>
            </a:r>
            <a:r>
              <a:rPr lang="en-US" sz="2000" dirty="0" smtClean="0">
                <a:latin typeface="Calisto MT" pitchFamily="18" charset="0"/>
              </a:rPr>
              <a:t> model with </a:t>
            </a:r>
            <a:r>
              <a:rPr lang="en-US" sz="2000" dirty="0" err="1" smtClean="0">
                <a:latin typeface="Calisto MT" pitchFamily="18" charset="0"/>
              </a:rPr>
              <a:t>scikit‑learn</a:t>
            </a:r>
            <a:r>
              <a:rPr lang="en-US" sz="2000" dirty="0" smtClean="0">
                <a:latin typeface="Calisto MT" pitchFamily="18" charset="0"/>
              </a:rPr>
              <a:t> </a:t>
            </a:r>
            <a:r>
              <a:rPr lang="en-US" sz="2000" dirty="0" err="1" smtClean="0">
                <a:latin typeface="Calisto MT" pitchFamily="18" charset="0"/>
              </a:rPr>
              <a:t>scaler</a:t>
            </a:r>
            <a:r>
              <a:rPr lang="en-US" sz="2000" dirty="0" smtClean="0">
                <a:latin typeface="Calisto MT" pitchFamily="18" charset="0"/>
              </a:rPr>
              <a:t>; hybrid rules; online retraining.</a:t>
            </a:r>
          </a:p>
          <a:p>
            <a:r>
              <a:rPr lang="en-US" sz="2000" dirty="0" smtClean="0">
                <a:latin typeface="Calisto MT" pitchFamily="18" charset="0"/>
              </a:rPr>
              <a:t>Search/Prediction Service: Pandas filtering, </a:t>
            </a:r>
            <a:r>
              <a:rPr lang="en-US" sz="2000" dirty="0" err="1" smtClean="0">
                <a:latin typeface="Calisto MT" pitchFamily="18" charset="0"/>
              </a:rPr>
              <a:t>deduping</a:t>
            </a:r>
            <a:r>
              <a:rPr lang="en-US" sz="2000" dirty="0" smtClean="0">
                <a:latin typeface="Calisto MT" pitchFamily="18" charset="0"/>
              </a:rPr>
              <a:t>, soft ranking; calibrated confirmation probability surface.</a:t>
            </a:r>
          </a:p>
          <a:p>
            <a:r>
              <a:rPr lang="en-US" sz="2000" dirty="0" smtClean="0">
                <a:latin typeface="Calisto MT" pitchFamily="18" charset="0"/>
              </a:rPr>
              <a:t>Data Layer: CSV datasets and logs (audit trails, retraining history, model artifacts).</a:t>
            </a:r>
          </a:p>
          <a:p>
            <a:r>
              <a:rPr lang="en-US" sz="2000" dirty="0" smtClean="0">
                <a:latin typeface="Calisto MT" pitchFamily="18" charset="0"/>
              </a:rPr>
              <a:t>Admin &amp; Ops: Retraining trigger, model promotion/rollback, debug logs, metrics</a:t>
            </a:r>
            <a:r>
              <a:rPr lang="en-US" sz="2000" dirty="0" smtClean="0"/>
              <a:t>.</a:t>
            </a:r>
          </a:p>
          <a:p>
            <a:pPr>
              <a:buNone/>
            </a:pPr>
            <a:endParaRPr lang="en-US" sz="2000" dirty="0"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NoteGPT-Flowchart-175489172622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-476250"/>
            <a:ext cx="8153400" cy="6172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66800" y="133350"/>
            <a:ext cx="48006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Architecture Diagram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33350"/>
            <a:ext cx="7498080" cy="85725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Century" pitchFamily="18" charset="0"/>
              </a:rPr>
              <a:t>Implementation</a:t>
            </a:r>
            <a:endParaRPr lang="en-US" sz="3200" b="1" dirty="0">
              <a:latin typeface="Century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600" y="1085850"/>
            <a:ext cx="7848600" cy="360045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Calisto MT" pitchFamily="18" charset="0"/>
              </a:rPr>
              <a:t>Behavioral signals: mouse curvature/velocity, keystroke intervals, scroll cadence, focus/blur, idle streaks, CAPTCHA timings.</a:t>
            </a:r>
          </a:p>
          <a:p>
            <a:r>
              <a:rPr lang="en-US" sz="2000" dirty="0" smtClean="0">
                <a:latin typeface="Calisto MT" pitchFamily="18" charset="0"/>
              </a:rPr>
              <a:t>Models: </a:t>
            </a:r>
            <a:r>
              <a:rPr lang="en-US" sz="2000" dirty="0" err="1" smtClean="0">
                <a:latin typeface="Calisto MT" pitchFamily="18" charset="0"/>
              </a:rPr>
              <a:t>Keras</a:t>
            </a:r>
            <a:r>
              <a:rPr lang="en-US" sz="2000" dirty="0" smtClean="0">
                <a:latin typeface="Calisto MT" pitchFamily="18" charset="0"/>
              </a:rPr>
              <a:t> DNN/1D‑CNN for behavior; decision layer with hybrid rules; probability output with calibration monitoring.</a:t>
            </a:r>
          </a:p>
          <a:p>
            <a:r>
              <a:rPr lang="en-US" sz="2000" dirty="0" smtClean="0">
                <a:latin typeface="Calisto MT" pitchFamily="18" charset="0"/>
              </a:rPr>
              <a:t>Retraining: </a:t>
            </a:r>
            <a:r>
              <a:rPr lang="en-US" sz="2000" dirty="0" err="1" smtClean="0">
                <a:latin typeface="Calisto MT" pitchFamily="18" charset="0"/>
              </a:rPr>
              <a:t>policy‑gated</a:t>
            </a:r>
            <a:r>
              <a:rPr lang="en-US" sz="2000" dirty="0" smtClean="0">
                <a:latin typeface="Calisto MT" pitchFamily="18" charset="0"/>
              </a:rPr>
              <a:t>; promote only if </a:t>
            </a:r>
            <a:r>
              <a:rPr lang="en-US" sz="2000" dirty="0" err="1" smtClean="0">
                <a:latin typeface="Calisto MT" pitchFamily="18" charset="0"/>
              </a:rPr>
              <a:t>val_loss</a:t>
            </a:r>
            <a:r>
              <a:rPr lang="en-US" sz="2000" dirty="0" smtClean="0">
                <a:latin typeface="Calisto MT" pitchFamily="18" charset="0"/>
              </a:rPr>
              <a:t>↓ and acc/AUC↑; auto backup + metadata</a:t>
            </a:r>
            <a:endParaRPr lang="en-US" sz="2000" dirty="0"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738</TotalTime>
  <Words>704</Words>
  <Application>Microsoft Office PowerPoint</Application>
  <PresentationFormat>On-screen Show (16:9)</PresentationFormat>
  <Paragraphs>99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Solstice</vt:lpstr>
      <vt:lpstr>Hybrid IRCTC Bot-Detection and Train Search Web App</vt:lpstr>
      <vt:lpstr>Introduction</vt:lpstr>
      <vt:lpstr>Problem Statement</vt:lpstr>
      <vt:lpstr>Objectives</vt:lpstr>
      <vt:lpstr>Scope</vt:lpstr>
      <vt:lpstr>Tools &amp; Tech Used</vt:lpstr>
      <vt:lpstr>System Design (Architecture)</vt:lpstr>
      <vt:lpstr>Slide 8</vt:lpstr>
      <vt:lpstr>Implementation</vt:lpstr>
      <vt:lpstr>Slide 10</vt:lpstr>
      <vt:lpstr>Slide 11</vt:lpstr>
      <vt:lpstr>Slide 12</vt:lpstr>
      <vt:lpstr>Slide 13</vt:lpstr>
      <vt:lpstr>Demo Steps</vt:lpstr>
      <vt:lpstr>Challenges &amp; Resolutions</vt:lpstr>
      <vt:lpstr>Outcomes </vt:lpstr>
      <vt:lpstr>Limitations</vt:lpstr>
      <vt:lpstr>Future Work</vt:lpstr>
      <vt:lpstr>Conclusion</vt:lpstr>
      <vt:lpstr>References</vt:lpstr>
      <vt:lpstr>Thank You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Hybrid IRCTC Bot-Detection and Train Search Web App</dc:title>
  <dc:creator>PERSONAL</dc:creator>
  <cp:lastModifiedBy>PERSONAL</cp:lastModifiedBy>
  <cp:revision>4</cp:revision>
  <dcterms:created xsi:type="dcterms:W3CDTF">2025-08-10T18:01:55Z</dcterms:created>
  <dcterms:modified xsi:type="dcterms:W3CDTF">2025-08-11T07:05:07Z</dcterms:modified>
</cp:coreProperties>
</file>

<file path=docProps/thumbnail.jpeg>
</file>